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64" r:id="rId12"/>
    <p:sldId id="265" r:id="rId13"/>
    <p:sldId id="266" r:id="rId14"/>
    <p:sldId id="276" r:id="rId15"/>
    <p:sldId id="267" r:id="rId16"/>
    <p:sldId id="268" r:id="rId17"/>
    <p:sldId id="269" r:id="rId18"/>
    <p:sldId id="277" r:id="rId19"/>
    <p:sldId id="273" r:id="rId20"/>
    <p:sldId id="274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5" autoAdjust="0"/>
    <p:restoredTop sz="94710" autoAdjust="0"/>
  </p:normalViewPr>
  <p:slideViewPr>
    <p:cSldViewPr snapToGrid="0" snapToObjects="1">
      <p:cViewPr varScale="1">
        <p:scale>
          <a:sx n="77" d="100"/>
          <a:sy n="77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3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0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1.3968777644212586E-3"/>
          <c:w val="0.57964396478152691"/>
          <c:h val="0.7804748920583446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Alantic City</c:v>
                </c:pt>
                <c:pt idx="1">
                  <c:v>Avalon</c:v>
                </c:pt>
                <c:pt idx="2">
                  <c:v>Brigatine</c:v>
                </c:pt>
                <c:pt idx="3">
                  <c:v>Cape May</c:v>
                </c:pt>
                <c:pt idx="4">
                  <c:v>Long Port</c:v>
                </c:pt>
                <c:pt idx="5">
                  <c:v>Margate</c:v>
                </c:pt>
                <c:pt idx="6">
                  <c:v>None</c:v>
                </c:pt>
                <c:pt idx="7">
                  <c:v>O.C.</c:v>
                </c:pt>
                <c:pt idx="8">
                  <c:v>Point Pleasant</c:v>
                </c:pt>
                <c:pt idx="9">
                  <c:v>Sea Isle</c:v>
                </c:pt>
                <c:pt idx="10">
                  <c:v>Sea Side Heights</c:v>
                </c:pt>
                <c:pt idx="11">
                  <c:v>Stone Harbor</c:v>
                </c:pt>
                <c:pt idx="12">
                  <c:v>Ventor</c:v>
                </c:pt>
                <c:pt idx="13">
                  <c:v>Wildwood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26</c:v>
                </c:pt>
                <c:pt idx="8">
                  <c:v>1</c:v>
                </c:pt>
                <c:pt idx="9">
                  <c:v>9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16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669090135540216"/>
          <c:y val="0.21272090442889699"/>
          <c:w val="0.26330909864459812"/>
          <c:h val="0.78727909557110332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5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Fried Oreos</c:v>
                </c:pt>
                <c:pt idx="1">
                  <c:v>Fries</c:v>
                </c:pt>
                <c:pt idx="2">
                  <c:v>Funnel Cake</c:v>
                </c:pt>
                <c:pt idx="3">
                  <c:v>Ice Cream</c:v>
                </c:pt>
                <c:pt idx="4">
                  <c:v>Other</c:v>
                </c:pt>
                <c:pt idx="5">
                  <c:v>Pizza</c:v>
                </c:pt>
                <c:pt idx="6">
                  <c:v>Popcorn</c:v>
                </c:pt>
                <c:pt idx="7">
                  <c:v>Water Ice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12</c:v>
                </c:pt>
                <c:pt idx="3">
                  <c:v>18</c:v>
                </c:pt>
                <c:pt idx="4">
                  <c:v>1</c:v>
                </c:pt>
                <c:pt idx="5">
                  <c:v>21</c:v>
                </c:pt>
                <c:pt idx="6">
                  <c:v>1</c:v>
                </c:pt>
                <c:pt idx="7">
                  <c:v>7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5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Board Walk</c:v>
                </c:pt>
                <c:pt idx="1">
                  <c:v>Bikes</c:v>
                </c:pt>
                <c:pt idx="2">
                  <c:v>Boating</c:v>
                </c:pt>
                <c:pt idx="3">
                  <c:v>Fishing</c:v>
                </c:pt>
                <c:pt idx="4">
                  <c:v>Jet Skiing</c:v>
                </c:pt>
                <c:pt idx="5">
                  <c:v>Mini Golf</c:v>
                </c:pt>
                <c:pt idx="6">
                  <c:v>Other</c:v>
                </c:pt>
                <c:pt idx="7">
                  <c:v>Parasailing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7</c:v>
                </c:pt>
                <c:pt idx="2">
                  <c:v>4</c:v>
                </c:pt>
                <c:pt idx="3">
                  <c:v>2</c:v>
                </c:pt>
                <c:pt idx="4">
                  <c:v>7</c:v>
                </c:pt>
                <c:pt idx="5">
                  <c:v>7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2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5" descr="umbrella-BACK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3760" y="2822997"/>
            <a:ext cx="3606853" cy="1829727"/>
          </a:xfrm>
          <a:prstGeom prst="rect">
            <a:avLst/>
          </a:prstGeom>
        </p:spPr>
      </p:pic>
      <p:pic>
        <p:nvPicPr>
          <p:cNvPr id="27" name="Picture 26" descr="umbrella-FRONT.pn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3760" y="2623250"/>
            <a:ext cx="3606853" cy="3832281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1" y="4339450"/>
            <a:ext cx="3657600" cy="2568900"/>
            <a:chOff x="0" y="2532245"/>
            <a:chExt cx="6163069" cy="4328605"/>
          </a:xfrm>
        </p:grpSpPr>
        <p:pic>
          <p:nvPicPr>
            <p:cNvPr id="18" name="Picture 17" descr="umbrella-shadow.pn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0" y="5285229"/>
              <a:ext cx="6163069" cy="1572771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 userDrawn="1"/>
          </p:nvGrpSpPr>
          <p:grpSpPr>
            <a:xfrm>
              <a:off x="1115302" y="2532245"/>
              <a:ext cx="4989586" cy="4328605"/>
              <a:chOff x="1032177" y="2398770"/>
              <a:chExt cx="4989586" cy="4328605"/>
            </a:xfrm>
          </p:grpSpPr>
          <p:pic>
            <p:nvPicPr>
              <p:cNvPr id="17" name="Picture 16" descr="backwood.png"/>
              <p:cNvPicPr>
                <a:picLocks noChangeAspect="1"/>
              </p:cNvPicPr>
              <p:nvPr userDrawn="1"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985949" y="2398770"/>
                <a:ext cx="3035814" cy="3889256"/>
              </a:xfrm>
              <a:prstGeom prst="rect">
                <a:avLst/>
              </a:prstGeom>
            </p:spPr>
          </p:pic>
          <p:pic>
            <p:nvPicPr>
              <p:cNvPr id="15" name="Picture 14" descr="umbrella-stripes.png"/>
              <p:cNvPicPr>
                <a:picLocks noChangeAspect="1"/>
              </p:cNvPicPr>
              <p:nvPr userDrawn="1"/>
            </p:nvPicPr>
            <p:blipFill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lum bright="-33000" contrast="60000"/>
              </a:blip>
              <a:stretch>
                <a:fillRect/>
              </a:stretch>
            </p:blipFill>
            <p:spPr>
              <a:xfrm>
                <a:off x="1335455" y="2508495"/>
                <a:ext cx="4383033" cy="3221743"/>
              </a:xfrm>
              <a:prstGeom prst="rect">
                <a:avLst/>
              </a:prstGeom>
            </p:spPr>
          </p:pic>
          <p:pic>
            <p:nvPicPr>
              <p:cNvPr id="16" name="Picture 15" descr="wood.png"/>
              <p:cNvPicPr>
                <a:picLocks noChangeAspect="1"/>
              </p:cNvPicPr>
              <p:nvPr userDrawn="1"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032177" y="2615615"/>
                <a:ext cx="4989586" cy="4111760"/>
              </a:xfrm>
              <a:prstGeom prst="rect">
                <a:avLst/>
              </a:prstGeom>
            </p:spPr>
          </p:pic>
        </p:grpSp>
      </p:grpSp>
      <p:pic>
        <p:nvPicPr>
          <p:cNvPr id="31" name="Picture 30" descr="seagulls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6501342" y="1295946"/>
            <a:ext cx="2316485" cy="1527051"/>
          </a:xfrm>
          <a:prstGeom prst="rect">
            <a:avLst/>
          </a:prstGeom>
        </p:spPr>
      </p:pic>
      <p:pic>
        <p:nvPicPr>
          <p:cNvPr id="41" name="Picture 40" descr="medium orange flowers.png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9000" contrast="66000"/>
          </a:blip>
          <a:stretch>
            <a:fillRect/>
          </a:stretch>
        </p:blipFill>
        <p:spPr>
          <a:xfrm>
            <a:off x="4353629" y="3131747"/>
            <a:ext cx="4606633" cy="3899197"/>
          </a:xfrm>
          <a:prstGeom prst="rect">
            <a:avLst/>
          </a:prstGeom>
        </p:spPr>
      </p:pic>
      <p:pic>
        <p:nvPicPr>
          <p:cNvPr id="42" name="Picture 41" descr="light orange flowers.png"/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3000" contrast="66000"/>
          </a:blip>
          <a:stretch>
            <a:fillRect/>
          </a:stretch>
        </p:blipFill>
        <p:spPr>
          <a:xfrm>
            <a:off x="4546748" y="4222474"/>
            <a:ext cx="3913545" cy="2813606"/>
          </a:xfrm>
          <a:prstGeom prst="rect">
            <a:avLst/>
          </a:prstGeom>
        </p:spPr>
      </p:pic>
      <p:pic>
        <p:nvPicPr>
          <p:cNvPr id="43" name="Picture 42" descr="darker orange flowers.png"/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4000" contrast="29000"/>
          </a:blip>
          <a:stretch>
            <a:fillRect/>
          </a:stretch>
        </p:blipFill>
        <p:spPr>
          <a:xfrm>
            <a:off x="5145251" y="5297007"/>
            <a:ext cx="1346799" cy="1739073"/>
          </a:xfrm>
          <a:prstGeom prst="rect">
            <a:avLst/>
          </a:prstGeom>
        </p:spPr>
      </p:pic>
      <p:pic>
        <p:nvPicPr>
          <p:cNvPr id="44" name="Picture 43" descr="floral-leaves.png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26000" contrast="40000"/>
          </a:blip>
          <a:stretch>
            <a:fillRect/>
          </a:stretch>
        </p:blipFill>
        <p:spPr>
          <a:xfrm>
            <a:off x="6260866" y="3312933"/>
            <a:ext cx="2899841" cy="3710857"/>
          </a:xfrm>
          <a:prstGeom prst="rect">
            <a:avLst/>
          </a:prstGeom>
        </p:spPr>
      </p:pic>
      <p:pic>
        <p:nvPicPr>
          <p:cNvPr id="45" name="Picture 44" descr="red flowers.png"/>
          <p:cNvPicPr>
            <a:picLocks noChangeAspect="1"/>
          </p:cNvPicPr>
          <p:nvPr/>
        </p:nvPicPr>
        <p:blipFill>
          <a:blip r:embed="rId1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30000" contrast="72000"/>
          </a:blip>
          <a:stretch>
            <a:fillRect/>
          </a:stretch>
        </p:blipFill>
        <p:spPr>
          <a:xfrm>
            <a:off x="6492050" y="3286621"/>
            <a:ext cx="2675700" cy="37494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863B8-4336-4278-9A8E-452446335D7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E62B5-07F6-43D4-A2F6-BD47749A34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3" cstate="print">
            <a:lum bright="62000" contrast="-66000"/>
          </a:blip>
          <a:srcRect/>
          <a:stretch>
            <a:fillRect/>
          </a:stretch>
        </p:blipFill>
        <p:spPr bwMode="auto">
          <a:xfrm>
            <a:off x="0" y="0"/>
            <a:ext cx="9144000" cy="704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seagulls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501342" y="1295946"/>
            <a:ext cx="2316485" cy="15270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5794" y="1713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Juice ITC" pitchFamily="82" charset="0"/>
              </a:rPr>
              <a:t>The Jersey Shore</a:t>
            </a:r>
            <a:endParaRPr lang="en-US" sz="8000" dirty="0">
              <a:solidFill>
                <a:schemeClr val="bg1"/>
              </a:solidFill>
              <a:latin typeface="Juice ITC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355" y="1445311"/>
            <a:ext cx="53628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Jayne, Juliana, and Lauren  </a:t>
            </a:r>
            <a:r>
              <a:rPr lang="en-US" sz="2200" dirty="0" err="1" smtClean="0">
                <a:solidFill>
                  <a:schemeClr val="bg1"/>
                </a:solidFill>
              </a:rPr>
              <a:t>Hensel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Shore Food do PA Teenagers Enjoy? 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7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ASSUMPTIONS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32037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Shore foods are categorical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8.75 cell counts ≥ 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02377" y="6126163"/>
            <a:ext cx="58652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Conditions met </a:t>
            </a:r>
            <a:r>
              <a:rPr lang="en-US" sz="2200" dirty="0" smtClean="0">
                <a:sym typeface="Wingdings" pitchFamily="2" charset="2"/>
              </a:rPr>
              <a:t>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distribution 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GOF Test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833287" y="1046202"/>
            <a:ext cx="2063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x</a:t>
            </a:r>
            <a:r>
              <a:rPr lang="en-US" sz="3000" b="1" baseline="30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 GOF Test 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86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 distribution of shore foods is uniformly distributed</a:t>
            </a:r>
          </a:p>
          <a:p>
            <a:r>
              <a:rPr lang="en-US" sz="2800" dirty="0" smtClean="0"/>
              <a:t>Ha: The distribution of shore foods is not uniformly distributed</a:t>
            </a:r>
          </a:p>
          <a:p>
            <a:r>
              <a:rPr lang="en-US" sz="2800" dirty="0" smtClean="0"/>
              <a:t>                              </a:t>
            </a:r>
          </a:p>
          <a:p>
            <a:endParaRPr lang="en-US" sz="2800" dirty="0" smtClean="0"/>
          </a:p>
          <a:p>
            <a:r>
              <a:rPr lang="en-US" sz="2800" dirty="0" smtClean="0"/>
              <a:t>P(</a:t>
            </a:r>
            <a:r>
              <a:rPr lang="el-GR" sz="2800" dirty="0" smtClean="0"/>
              <a:t>χ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l-GR" sz="2800" dirty="0" smtClean="0"/>
              <a:t>&gt;</a:t>
            </a:r>
            <a:r>
              <a:rPr lang="en-US" sz="2800" dirty="0" smtClean="0"/>
              <a:t>45.43</a:t>
            </a:r>
            <a:r>
              <a:rPr lang="el-GR" sz="2800" dirty="0" smtClean="0"/>
              <a:t>/</a:t>
            </a:r>
            <a:r>
              <a:rPr lang="en-US" sz="2800" dirty="0" err="1" smtClean="0"/>
              <a:t>df</a:t>
            </a:r>
            <a:r>
              <a:rPr lang="en-US" sz="2800" dirty="0" smtClean="0"/>
              <a:t>=7)= 1.128 x 10</a:t>
            </a:r>
            <a:r>
              <a:rPr lang="en-US" sz="2800" baseline="30000" dirty="0" smtClean="0"/>
              <a:t>-7</a:t>
            </a:r>
            <a:endParaRPr lang="en-US" sz="2800" baseline="30000" dirty="0"/>
          </a:p>
          <a:p>
            <a:r>
              <a:rPr lang="en-US" sz="2800" dirty="0" smtClean="0"/>
              <a:t>We reject Ho because the p-value of 1.128 x 10</a:t>
            </a:r>
            <a:r>
              <a:rPr lang="en-US" sz="2800" baseline="30000" dirty="0" smtClean="0"/>
              <a:t>-7 </a:t>
            </a:r>
            <a:r>
              <a:rPr lang="en-US" sz="2800" dirty="0" smtClean="0"/>
              <a:t>is less than </a:t>
            </a:r>
            <a:r>
              <a:rPr lang="el-GR" sz="2800" dirty="0" smtClean="0"/>
              <a:t>α=0.05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distribution of shore foods is not uniformly distributed</a:t>
            </a:r>
          </a:p>
          <a:p>
            <a:endParaRPr lang="en-US" sz="28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Shore Food do PA Teenagers Enjoy? 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849085" y="3500528"/>
          <a:ext cx="6959929" cy="731838"/>
        </p:xfrm>
        <a:graphic>
          <a:graphicData uri="http://schemas.openxmlformats.org/presentationml/2006/ole">
            <p:oleObj spid="_x0000_s5121" name="Equation" r:id="rId3" imgW="4445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Shore Food do PA Teenagers Enjoy? </a:t>
            </a:r>
            <a:endParaRPr lang="en-US" sz="6000" dirty="0">
              <a:latin typeface="Juice ITC" pitchFamily="8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535" r="53372" b="40977"/>
          <a:stretch>
            <a:fillRect/>
          </a:stretch>
        </p:blipFill>
        <p:spPr bwMode="auto">
          <a:xfrm>
            <a:off x="2704011" y="1672832"/>
            <a:ext cx="2498183" cy="331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2313" y="2196403"/>
            <a:ext cx="3414304" cy="278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42313" y="4984751"/>
            <a:ext cx="370168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Pizza is the most popular shore food among Pennsylvanian Teenagers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Ice Cream is the next most popular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056746"/>
            <a:ext cx="270401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Fried </a:t>
            </a:r>
            <a:r>
              <a:rPr lang="en-US" sz="2200" dirty="0" err="1" smtClean="0"/>
              <a:t>oreos</a:t>
            </a:r>
            <a:r>
              <a:rPr lang="en-US" sz="2200" dirty="0" smtClean="0"/>
              <a:t> – 7.1%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Fries – 7.1%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Funnel Cake – 17.1%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Ice Cream – 25.7%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Other – 1.4%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Pizza – 30%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Popcorn – 1.4%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Water Ice – 10%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Shore Food do PA Teenagers Enjoy? </a:t>
            </a:r>
            <a:endParaRPr lang="en-US" sz="6000" dirty="0">
              <a:latin typeface="Juice ITC" pitchFamily="8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0957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Activity at the Shore do PA Teenagers Enjoy? </a:t>
            </a:r>
            <a:endParaRPr lang="en-US" sz="600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7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ASSUMPTIONS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32037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Shore activities are categorical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8.75 cell counts ≥ 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3287" y="863640"/>
            <a:ext cx="2063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x</a:t>
            </a:r>
            <a:r>
              <a:rPr lang="en-US" sz="3000" b="1" baseline="30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 GOF Test 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2377" y="6126163"/>
            <a:ext cx="58652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Conditions met </a:t>
            </a:r>
            <a:r>
              <a:rPr lang="en-US" sz="2200" dirty="0" smtClean="0">
                <a:sym typeface="Wingdings" pitchFamily="2" charset="2"/>
              </a:rPr>
              <a:t>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distribution 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GOF Test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Activity at the Shore do PA Teenagers Enjoy? </a:t>
            </a:r>
            <a:endParaRPr lang="en-US" sz="6000" dirty="0"/>
          </a:p>
        </p:txBody>
      </p:sp>
      <p:sp>
        <p:nvSpPr>
          <p:cNvPr id="4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34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 distribution of shore activities is uniformly distributed</a:t>
            </a:r>
          </a:p>
          <a:p>
            <a:r>
              <a:rPr lang="en-US" sz="2800" dirty="0" smtClean="0"/>
              <a:t>Ha: The distribution of shore activities is not uniformly distributed</a:t>
            </a:r>
            <a:endParaRPr lang="en-US" sz="2800" dirty="0"/>
          </a:p>
          <a:p>
            <a:r>
              <a:rPr lang="en-US" sz="2800" dirty="0" smtClean="0"/>
              <a:t>                              </a:t>
            </a:r>
          </a:p>
          <a:p>
            <a:endParaRPr lang="en-US" sz="2800" dirty="0" smtClean="0"/>
          </a:p>
          <a:p>
            <a:r>
              <a:rPr lang="en-US" sz="2800" dirty="0" smtClean="0"/>
              <a:t>P(</a:t>
            </a:r>
            <a:r>
              <a:rPr lang="el-GR" sz="2800" dirty="0" smtClean="0"/>
              <a:t>χ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l-GR" sz="2800" dirty="0" smtClean="0"/>
              <a:t>&gt;</a:t>
            </a:r>
            <a:r>
              <a:rPr lang="en-US" sz="2800" dirty="0" smtClean="0"/>
              <a:t>107.8</a:t>
            </a:r>
            <a:r>
              <a:rPr lang="el-GR" sz="2800" dirty="0" smtClean="0"/>
              <a:t>/</a:t>
            </a:r>
            <a:r>
              <a:rPr lang="en-US" sz="2800" dirty="0" err="1" smtClean="0"/>
              <a:t>df</a:t>
            </a:r>
            <a:r>
              <a:rPr lang="en-US" sz="2800" dirty="0" smtClean="0"/>
              <a:t>=7)= 2.625 x 10</a:t>
            </a:r>
            <a:r>
              <a:rPr lang="en-US" sz="2800" baseline="30000" dirty="0" smtClean="0"/>
              <a:t>-20</a:t>
            </a:r>
            <a:endParaRPr lang="en-US" sz="2800" baseline="30000" dirty="0"/>
          </a:p>
          <a:p>
            <a:r>
              <a:rPr lang="en-US" sz="2800" dirty="0" smtClean="0"/>
              <a:t>We reject Ho because the p-value of 1.128 x 10</a:t>
            </a:r>
            <a:r>
              <a:rPr lang="en-US" sz="2800" baseline="30000" dirty="0" smtClean="0"/>
              <a:t>-7 </a:t>
            </a:r>
            <a:r>
              <a:rPr lang="en-US" sz="2800" dirty="0" smtClean="0"/>
              <a:t>is less than </a:t>
            </a:r>
            <a:r>
              <a:rPr lang="el-GR" sz="2800" dirty="0" smtClean="0"/>
              <a:t>α=0.05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distribution of shore activities is not uniformly distributed</a:t>
            </a:r>
            <a:endParaRPr lang="en-US" sz="2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849086" y="3569698"/>
          <a:ext cx="6296297" cy="649513"/>
        </p:xfrm>
        <a:graphic>
          <a:graphicData uri="http://schemas.openxmlformats.org/presentationml/2006/ole">
            <p:oleObj spid="_x0000_s3073" name="Equation" r:id="rId3" imgW="4521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Activity at the Shore do PA Teenagers Enjoy? </a:t>
            </a:r>
            <a:endParaRPr lang="en-US" sz="60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t="8185" r="39420" b="51494"/>
          <a:stretch>
            <a:fillRect/>
          </a:stretch>
        </p:blipFill>
        <p:spPr bwMode="auto">
          <a:xfrm>
            <a:off x="2724011" y="2610936"/>
            <a:ext cx="2502898" cy="285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0919" y="2773708"/>
            <a:ext cx="3297949" cy="269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442313" y="5750004"/>
            <a:ext cx="37016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Boardwalk is the most popular shore activity among Pennsylvanian Teenagers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610935"/>
            <a:ext cx="25263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Boardwalk – 52.9%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Bikes – 10%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Boating –5.7%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Fishing – 2.9%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Jet Skiing – 10%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Mini Golf – 10%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Other – 5.7%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Parasailing – </a:t>
            </a:r>
            <a:r>
              <a:rPr lang="en-US" sz="2200" smtClean="0"/>
              <a:t>2.9%\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82562"/>
            <a:ext cx="9144000" cy="1417638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Activity at the Shore do PA Teenagers Enjoy? </a:t>
            </a:r>
            <a:endParaRPr lang="en-US" sz="6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What is the average amount of time a PA teenager spends per day at the beach?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7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ASSUMPTIONS</a:t>
            </a:r>
          </a:p>
          <a:p>
            <a:pPr marL="914400" lvl="1" indent="-457200">
              <a:buAutoNum type="arabicPeriod"/>
            </a:pPr>
            <a:r>
              <a:rPr lang="en-US" sz="2800" dirty="0" smtClean="0"/>
              <a:t>SRS</a:t>
            </a:r>
          </a:p>
          <a:p>
            <a:pPr marL="914400" lvl="1" indent="-457200">
              <a:buAutoNum type="arabicPeriod"/>
            </a:pPr>
            <a:r>
              <a:rPr lang="en-US" sz="2800" dirty="0" smtClean="0"/>
              <a:t>Normal population or n ≥ 30</a:t>
            </a:r>
          </a:p>
          <a:p>
            <a:pPr marL="914400" lvl="1" indent="-457200">
              <a:buAutoNum type="arabicPeriod"/>
            </a:pPr>
            <a:r>
              <a:rPr lang="en-US" sz="2800" dirty="0" smtClean="0"/>
              <a:t>Population ≥ 10n</a:t>
            </a:r>
          </a:p>
          <a:p>
            <a:pPr lvl="1"/>
            <a:endParaRPr lang="en-US" sz="28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349" y="2332037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n=70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are more than 700 PA teenagers that vacation at the Jersey Shore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25619" y="6126163"/>
            <a:ext cx="68250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Conditions met </a:t>
            </a:r>
            <a:r>
              <a:rPr lang="en-US" sz="2200" dirty="0" smtClean="0">
                <a:sym typeface="Wingdings" pitchFamily="2" charset="2"/>
              </a:rPr>
              <a:t> t distribution  I sample T-Interval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6672649" y="1600200"/>
            <a:ext cx="24713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I Sample T-</a:t>
            </a:r>
            <a:r>
              <a:rPr lang="en-US" sz="3000" b="1" dirty="0" err="1" smtClean="0">
                <a:solidFill>
                  <a:srgbClr val="FF0000"/>
                </a:solidFill>
                <a:sym typeface="Wingdings" pitchFamily="2" charset="2"/>
              </a:rPr>
              <a:t>Int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What is the average amount of time a PA teenager spends per day at the beach?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0608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We are 95% confident that the interval for the population mean of hours spent on the beach per day is between 4.808 and 5.82057 hours.</a:t>
            </a:r>
          </a:p>
          <a:p>
            <a:r>
              <a:rPr lang="en-US" sz="2800" dirty="0" smtClean="0"/>
              <a:t>In recurring samples of the same size (n=70), the true average of hours spent on the beach per day will catch the interval 95% of the time.   </a:t>
            </a:r>
            <a:endParaRPr lang="en-US" sz="2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7008" y="5056616"/>
            <a:ext cx="2857500" cy="180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741406" y="1600200"/>
          <a:ext cx="4263080" cy="933212"/>
        </p:xfrm>
        <a:graphic>
          <a:graphicData uri="http://schemas.openxmlformats.org/presentationml/2006/ole">
            <p:oleObj spid="_x0000_s30723" name="Equation" r:id="rId4" imgW="19177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Introduction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43444"/>
            <a:ext cx="4376057" cy="52578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Monmouth County</a:t>
            </a:r>
          </a:p>
          <a:p>
            <a:pPr lvl="1"/>
            <a:r>
              <a:rPr lang="en-US" dirty="0" smtClean="0"/>
              <a:t> </a:t>
            </a:r>
            <a:r>
              <a:rPr lang="en-US" b="1" dirty="0" smtClean="0"/>
              <a:t>Keansburg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Sandy Hook</a:t>
            </a:r>
            <a:endParaRPr lang="en-US" dirty="0" smtClean="0"/>
          </a:p>
          <a:p>
            <a:pPr lvl="1"/>
            <a:r>
              <a:rPr lang="en-US" b="1" dirty="0" smtClean="0"/>
              <a:t>Sea Bright</a:t>
            </a:r>
            <a:endParaRPr lang="en-US" dirty="0" smtClean="0"/>
          </a:p>
          <a:p>
            <a:pPr lvl="1"/>
            <a:r>
              <a:rPr lang="en-US" b="1" dirty="0" smtClean="0"/>
              <a:t>Monmouth Beach</a:t>
            </a:r>
            <a:endParaRPr lang="en-US" dirty="0" smtClean="0"/>
          </a:p>
          <a:p>
            <a:pPr lvl="1"/>
            <a:r>
              <a:rPr lang="en-US" b="1" dirty="0" smtClean="0"/>
              <a:t>Long Branch</a:t>
            </a:r>
            <a:endParaRPr lang="en-US" dirty="0" smtClean="0"/>
          </a:p>
          <a:p>
            <a:pPr lvl="1"/>
            <a:r>
              <a:rPr lang="en-US" b="1" dirty="0" smtClean="0"/>
              <a:t>Deal</a:t>
            </a:r>
            <a:endParaRPr lang="en-US" dirty="0" smtClean="0"/>
          </a:p>
          <a:p>
            <a:pPr lvl="1"/>
            <a:r>
              <a:rPr lang="en-US" b="1" dirty="0" smtClean="0"/>
              <a:t>Asbury Park</a:t>
            </a:r>
            <a:endParaRPr lang="en-US" dirty="0" smtClean="0"/>
          </a:p>
          <a:p>
            <a:pPr lvl="1"/>
            <a:r>
              <a:rPr lang="en-US" b="1" dirty="0" smtClean="0"/>
              <a:t>Bradley Beach</a:t>
            </a:r>
            <a:endParaRPr lang="en-US" dirty="0" smtClean="0"/>
          </a:p>
          <a:p>
            <a:pPr lvl="1"/>
            <a:r>
              <a:rPr lang="en-US" b="1" dirty="0" smtClean="0"/>
              <a:t>Avon By The Sea</a:t>
            </a:r>
            <a:endParaRPr lang="en-US" dirty="0" smtClean="0"/>
          </a:p>
          <a:p>
            <a:pPr lvl="1"/>
            <a:r>
              <a:rPr lang="en-US" b="1" dirty="0" smtClean="0"/>
              <a:t>Belmar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Spring Lake</a:t>
            </a:r>
            <a:endParaRPr lang="en-US" dirty="0" smtClean="0"/>
          </a:p>
          <a:p>
            <a:pPr lvl="1"/>
            <a:r>
              <a:rPr lang="en-US" b="1" dirty="0" smtClean="0"/>
              <a:t>Sea Girt</a:t>
            </a:r>
            <a:endParaRPr lang="en-US" dirty="0" smtClean="0"/>
          </a:p>
          <a:p>
            <a:pPr lvl="1"/>
            <a:r>
              <a:rPr lang="en-US" b="1" dirty="0" smtClean="0"/>
              <a:t>Manasquan</a:t>
            </a:r>
          </a:p>
          <a:p>
            <a:pPr lvl="1"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Cape May County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b="1" dirty="0" smtClean="0"/>
              <a:t>Ocean City</a:t>
            </a:r>
            <a:endParaRPr lang="en-US" dirty="0" smtClean="0"/>
          </a:p>
          <a:p>
            <a:pPr lvl="1"/>
            <a:r>
              <a:rPr lang="en-US" b="1" dirty="0" smtClean="0"/>
              <a:t>Sea Isle City</a:t>
            </a:r>
            <a:endParaRPr lang="en-US" dirty="0" smtClean="0"/>
          </a:p>
          <a:p>
            <a:pPr lvl="1"/>
            <a:r>
              <a:rPr lang="en-US" b="1" dirty="0" smtClean="0"/>
              <a:t>Avalon</a:t>
            </a:r>
            <a:endParaRPr lang="en-US" dirty="0" smtClean="0"/>
          </a:p>
          <a:p>
            <a:pPr lvl="1"/>
            <a:r>
              <a:rPr lang="en-US" b="1" dirty="0" smtClean="0"/>
              <a:t>Stone Harbor</a:t>
            </a:r>
            <a:endParaRPr lang="en-US" dirty="0" smtClean="0"/>
          </a:p>
          <a:p>
            <a:pPr lvl="1"/>
            <a:r>
              <a:rPr lang="en-US" b="1" dirty="0" smtClean="0"/>
              <a:t>The Wildwoods</a:t>
            </a:r>
            <a:endParaRPr lang="en-US" dirty="0" smtClean="0"/>
          </a:p>
          <a:p>
            <a:pPr lvl="1"/>
            <a:r>
              <a:rPr lang="en-US" b="1" dirty="0" smtClean="0"/>
              <a:t>Cape May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3444"/>
            <a:ext cx="44958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Ocean County</a:t>
            </a:r>
            <a:endParaRPr lang="en-US" dirty="0" smtClean="0"/>
          </a:p>
          <a:p>
            <a:pPr lvl="1"/>
            <a:r>
              <a:rPr lang="en-US" b="1" dirty="0" smtClean="0"/>
              <a:t>Point Pleasant Beach</a:t>
            </a:r>
            <a:endParaRPr lang="en-US" dirty="0" smtClean="0"/>
          </a:p>
          <a:p>
            <a:pPr lvl="1"/>
            <a:r>
              <a:rPr lang="en-US" b="1" dirty="0" smtClean="0"/>
              <a:t>Bay Head</a:t>
            </a:r>
            <a:endParaRPr lang="en-US" dirty="0" smtClean="0"/>
          </a:p>
          <a:p>
            <a:pPr lvl="1"/>
            <a:r>
              <a:rPr lang="en-US" b="1" dirty="0" smtClean="0"/>
              <a:t>Normandy Beach</a:t>
            </a:r>
            <a:endParaRPr lang="en-US" dirty="0" smtClean="0"/>
          </a:p>
          <a:p>
            <a:pPr lvl="1"/>
            <a:r>
              <a:rPr lang="en-US" b="1" dirty="0" smtClean="0"/>
              <a:t>Lavallette</a:t>
            </a:r>
            <a:endParaRPr lang="en-US" dirty="0" smtClean="0"/>
          </a:p>
          <a:p>
            <a:pPr lvl="1"/>
            <a:r>
              <a:rPr lang="en-US" b="1" dirty="0" smtClean="0"/>
              <a:t>Ortley Beach</a:t>
            </a:r>
            <a:endParaRPr lang="en-US" dirty="0" smtClean="0"/>
          </a:p>
          <a:p>
            <a:pPr lvl="1"/>
            <a:r>
              <a:rPr lang="en-US" b="1" dirty="0" smtClean="0"/>
              <a:t>Seaside Heights</a:t>
            </a:r>
            <a:endParaRPr lang="en-US" dirty="0" smtClean="0"/>
          </a:p>
          <a:p>
            <a:pPr lvl="1"/>
            <a:r>
              <a:rPr lang="en-US" b="1" dirty="0" smtClean="0"/>
              <a:t>Seaside Park</a:t>
            </a:r>
            <a:endParaRPr lang="en-US" dirty="0" smtClean="0"/>
          </a:p>
          <a:p>
            <a:pPr lvl="1"/>
            <a:r>
              <a:rPr lang="en-US" b="1" dirty="0" smtClean="0"/>
              <a:t>Barnegat Light</a:t>
            </a:r>
            <a:endParaRPr lang="en-US" dirty="0" smtClean="0"/>
          </a:p>
          <a:p>
            <a:pPr lvl="1"/>
            <a:r>
              <a:rPr lang="en-US" b="1" dirty="0" smtClean="0"/>
              <a:t>Harvey Cedars</a:t>
            </a:r>
            <a:endParaRPr lang="en-US" dirty="0" smtClean="0"/>
          </a:p>
          <a:p>
            <a:pPr lvl="1"/>
            <a:r>
              <a:rPr lang="en-US" b="1" dirty="0" smtClean="0"/>
              <a:t>Surf City</a:t>
            </a:r>
            <a:endParaRPr lang="en-US" dirty="0" smtClean="0"/>
          </a:p>
          <a:p>
            <a:pPr lvl="1"/>
            <a:r>
              <a:rPr lang="en-US" b="1" dirty="0" smtClean="0"/>
              <a:t>Ship Bottom</a:t>
            </a:r>
            <a:endParaRPr lang="en-US" dirty="0" smtClean="0"/>
          </a:p>
          <a:p>
            <a:pPr lvl="1"/>
            <a:r>
              <a:rPr lang="en-US" b="1" dirty="0" smtClean="0"/>
              <a:t>Beach Haven </a:t>
            </a:r>
          </a:p>
          <a:p>
            <a:pPr lvl="1"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Atlantic County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b="1" dirty="0" smtClean="0"/>
              <a:t>Brigantine</a:t>
            </a:r>
            <a:endParaRPr lang="en-US" dirty="0" smtClean="0"/>
          </a:p>
          <a:p>
            <a:pPr lvl="1"/>
            <a:r>
              <a:rPr lang="en-US" b="1" dirty="0" smtClean="0"/>
              <a:t>Atlantic City</a:t>
            </a:r>
            <a:endParaRPr lang="en-US" dirty="0" smtClean="0"/>
          </a:p>
          <a:p>
            <a:pPr lvl="1"/>
            <a:r>
              <a:rPr lang="en-US" b="1" dirty="0" smtClean="0"/>
              <a:t>Ventnor City</a:t>
            </a:r>
            <a:endParaRPr lang="en-US" dirty="0" smtClean="0"/>
          </a:p>
          <a:p>
            <a:pPr lvl="1"/>
            <a:r>
              <a:rPr lang="en-US" b="1" dirty="0" smtClean="0"/>
              <a:t>Margate City</a:t>
            </a:r>
            <a:endParaRPr lang="en-US" dirty="0" smtClean="0"/>
          </a:p>
          <a:p>
            <a:pPr lvl="1"/>
            <a:r>
              <a:rPr lang="en-US" b="1" dirty="0" smtClean="0"/>
              <a:t>Longport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Overall, PA teenagers favor Ocean City and Wildwood over the other Jersey Shore Points</a:t>
            </a:r>
          </a:p>
          <a:p>
            <a:pPr lvl="1"/>
            <a:r>
              <a:rPr lang="en-US" dirty="0" smtClean="0"/>
              <a:t>When asking common activities, boardwalk was often chosen</a:t>
            </a:r>
          </a:p>
          <a:p>
            <a:r>
              <a:rPr lang="en-US" dirty="0" smtClean="0"/>
              <a:t>Pizza was the most liked “shore food” among PA teenagers</a:t>
            </a:r>
          </a:p>
          <a:p>
            <a:r>
              <a:rPr lang="en-US" dirty="0" smtClean="0"/>
              <a:t>The distribution of visited shore points, shore foods, and activities at the shore are not uniformly distributed among PA teenagers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population at large could use our information</a:t>
            </a:r>
          </a:p>
          <a:p>
            <a:pPr lvl="1"/>
            <a:r>
              <a:rPr lang="en-US" dirty="0" smtClean="0"/>
              <a:t>Hot spots for vacationers</a:t>
            </a:r>
          </a:p>
          <a:p>
            <a:pPr lvl="1"/>
            <a:r>
              <a:rPr lang="en-US" dirty="0" smtClean="0"/>
              <a:t>Most common things to eat on vacation</a:t>
            </a:r>
          </a:p>
          <a:p>
            <a:pPr lvl="1"/>
            <a:r>
              <a:rPr lang="en-US" dirty="0" smtClean="0"/>
              <a:t>Fun activities to do when at the shore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Bias &amp;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Response Bias</a:t>
            </a:r>
          </a:p>
          <a:p>
            <a:pPr lvl="1"/>
            <a:r>
              <a:rPr lang="en-US" dirty="0" smtClean="0"/>
              <a:t>Online survey</a:t>
            </a:r>
          </a:p>
          <a:p>
            <a:pPr lvl="2"/>
            <a:r>
              <a:rPr lang="en-US" dirty="0" smtClean="0"/>
              <a:t>Respondents may have fabricated their answers because other people could read them</a:t>
            </a:r>
          </a:p>
          <a:p>
            <a:r>
              <a:rPr lang="en-US" dirty="0" smtClean="0"/>
              <a:t>Voluntary Response</a:t>
            </a:r>
          </a:p>
          <a:p>
            <a:pPr lvl="1"/>
            <a:r>
              <a:rPr lang="en-US" dirty="0" smtClean="0"/>
              <a:t> Drexel Class of 2015 </a:t>
            </a:r>
            <a:r>
              <a:rPr lang="en-US" dirty="0" err="1" smtClean="0"/>
              <a:t>Facebook</a:t>
            </a:r>
            <a:r>
              <a:rPr lang="en-US" dirty="0" smtClean="0"/>
              <a:t> Group</a:t>
            </a:r>
          </a:p>
          <a:p>
            <a:pPr lvl="2"/>
            <a:r>
              <a:rPr lang="en-US" dirty="0" smtClean="0"/>
              <a:t>Asked for responses from Pennsylvanian Teenagers</a:t>
            </a:r>
          </a:p>
          <a:p>
            <a:pPr lvl="2"/>
            <a:r>
              <a:rPr lang="en-US" dirty="0" smtClean="0"/>
              <a:t>Respondents had the option whether they wanted to answer </a:t>
            </a:r>
          </a:p>
          <a:p>
            <a:r>
              <a:rPr lang="en-US" dirty="0" err="1" smtClean="0"/>
              <a:t>Undercoverage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We had 212 responses, but we only took every three so we had 70 subjects</a:t>
            </a:r>
          </a:p>
          <a:p>
            <a:pPr lvl="2"/>
            <a:r>
              <a:rPr lang="en-US" dirty="0" smtClean="0"/>
              <a:t>Decent population, but there may not be a lot of variability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Background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4127863" cy="48136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127 miles from Sandy Hook down to Cape May</a:t>
            </a:r>
          </a:p>
          <a:p>
            <a:r>
              <a:rPr lang="en-US" dirty="0" smtClean="0"/>
              <a:t>The Jersey Shore area rose to international fame in 2009 after MTV started airing the reality series Jersey Shore</a:t>
            </a:r>
          </a:p>
          <a:p>
            <a:r>
              <a:rPr lang="en-US" dirty="0" smtClean="0"/>
              <a:t>The Census 2010 showed that year-round populations along the Shore had significantly decreased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816" t="49765" r="22965" b="26235"/>
          <a:stretch>
            <a:fillRect/>
          </a:stretch>
        </p:blipFill>
        <p:spPr bwMode="auto">
          <a:xfrm>
            <a:off x="5120640" y="1600200"/>
            <a:ext cx="3309898" cy="2234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36179" t="29514" r="40143" b="45629"/>
          <a:stretch>
            <a:fillRect/>
          </a:stretch>
        </p:blipFill>
        <p:spPr bwMode="auto">
          <a:xfrm>
            <a:off x="5257393" y="4408714"/>
            <a:ext cx="3324903" cy="21814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Summary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Variables</a:t>
            </a:r>
          </a:p>
          <a:p>
            <a:pPr lvl="1"/>
            <a:r>
              <a:rPr lang="en-US" sz="3100" dirty="0" smtClean="0"/>
              <a:t>Gender</a:t>
            </a:r>
          </a:p>
          <a:p>
            <a:pPr lvl="1"/>
            <a:r>
              <a:rPr lang="en-US" sz="3100" dirty="0" smtClean="0"/>
              <a:t>Age</a:t>
            </a:r>
          </a:p>
          <a:p>
            <a:pPr lvl="1"/>
            <a:r>
              <a:rPr lang="en-US" sz="3100" dirty="0" smtClean="0"/>
              <a:t>Favorite Activity at the Beach</a:t>
            </a:r>
          </a:p>
          <a:p>
            <a:pPr lvl="2"/>
            <a:r>
              <a:rPr lang="en-US" sz="2700" dirty="0" err="1" smtClean="0"/>
              <a:t>Wiffle</a:t>
            </a:r>
            <a:r>
              <a:rPr lang="en-US" sz="2700" dirty="0" smtClean="0"/>
              <a:t> ball</a:t>
            </a:r>
          </a:p>
          <a:p>
            <a:pPr lvl="2"/>
            <a:r>
              <a:rPr lang="en-US" sz="2700" dirty="0" smtClean="0"/>
              <a:t>Volleyball</a:t>
            </a:r>
          </a:p>
          <a:p>
            <a:pPr lvl="2"/>
            <a:r>
              <a:rPr lang="en-US" sz="2700" dirty="0" smtClean="0"/>
              <a:t>Soccer </a:t>
            </a:r>
          </a:p>
          <a:p>
            <a:pPr lvl="2"/>
            <a:r>
              <a:rPr lang="en-US" sz="2700" dirty="0" smtClean="0"/>
              <a:t>Football </a:t>
            </a:r>
          </a:p>
          <a:p>
            <a:pPr lvl="2"/>
            <a:r>
              <a:rPr lang="en-US" sz="2700" dirty="0" smtClean="0"/>
              <a:t>Bean Bag Toss</a:t>
            </a:r>
          </a:p>
          <a:p>
            <a:pPr lvl="2"/>
            <a:r>
              <a:rPr lang="en-US" sz="2700" dirty="0" smtClean="0"/>
              <a:t>Sunbathing</a:t>
            </a:r>
          </a:p>
          <a:p>
            <a:pPr lvl="2"/>
            <a:r>
              <a:rPr lang="en-US" sz="2700" dirty="0" smtClean="0"/>
              <a:t>Swimming</a:t>
            </a:r>
          </a:p>
          <a:p>
            <a:pPr lvl="2"/>
            <a:r>
              <a:rPr lang="en-US" sz="2700" dirty="0" smtClean="0"/>
              <a:t>Sling Ball</a:t>
            </a:r>
          </a:p>
          <a:p>
            <a:pPr lvl="2"/>
            <a:r>
              <a:rPr lang="en-US" sz="2700" dirty="0" smtClean="0"/>
              <a:t>Frisbee </a:t>
            </a:r>
          </a:p>
          <a:p>
            <a:pPr lvl="2"/>
            <a:r>
              <a:rPr lang="en-US" sz="2700" dirty="0" smtClean="0"/>
              <a:t>Other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5695406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dirty="0" smtClean="0"/>
              <a:t>Favorite Food at the Beach</a:t>
            </a:r>
          </a:p>
          <a:p>
            <a:pPr lvl="2"/>
            <a:r>
              <a:rPr lang="en-US" dirty="0" smtClean="0"/>
              <a:t>Pizza </a:t>
            </a:r>
          </a:p>
          <a:p>
            <a:pPr lvl="2"/>
            <a:r>
              <a:rPr lang="en-US" dirty="0" smtClean="0"/>
              <a:t>Ice cream</a:t>
            </a:r>
          </a:p>
          <a:p>
            <a:pPr lvl="2"/>
            <a:r>
              <a:rPr lang="en-US" dirty="0" smtClean="0"/>
              <a:t>Water Ice</a:t>
            </a:r>
          </a:p>
          <a:p>
            <a:pPr lvl="2"/>
            <a:r>
              <a:rPr lang="en-US" dirty="0" smtClean="0"/>
              <a:t>Fries </a:t>
            </a:r>
          </a:p>
          <a:p>
            <a:pPr lvl="2"/>
            <a:r>
              <a:rPr lang="en-US" dirty="0" smtClean="0"/>
              <a:t>Fried Oreos</a:t>
            </a:r>
          </a:p>
          <a:p>
            <a:pPr lvl="2"/>
            <a:r>
              <a:rPr lang="en-US" dirty="0" smtClean="0"/>
              <a:t>Funnel Cake</a:t>
            </a:r>
          </a:p>
          <a:p>
            <a:pPr lvl="2"/>
            <a:r>
              <a:rPr lang="en-US" dirty="0" smtClean="0"/>
              <a:t>Popcorn</a:t>
            </a:r>
          </a:p>
          <a:p>
            <a:pPr lvl="2"/>
            <a:r>
              <a:rPr lang="en-US" dirty="0" smtClean="0"/>
              <a:t>Other </a:t>
            </a:r>
          </a:p>
          <a:p>
            <a:pPr lvl="1"/>
            <a:r>
              <a:rPr lang="en-US" dirty="0" smtClean="0"/>
              <a:t>Favorite Shore Point</a:t>
            </a:r>
          </a:p>
          <a:p>
            <a:pPr lvl="2"/>
            <a:r>
              <a:rPr lang="en-US" dirty="0" smtClean="0"/>
              <a:t>Atlantic City</a:t>
            </a:r>
          </a:p>
          <a:p>
            <a:pPr lvl="2"/>
            <a:r>
              <a:rPr lang="en-US" dirty="0" smtClean="0"/>
              <a:t>Avalon</a:t>
            </a:r>
          </a:p>
          <a:p>
            <a:pPr lvl="2"/>
            <a:r>
              <a:rPr lang="en-US" dirty="0" smtClean="0"/>
              <a:t>Brigantine </a:t>
            </a:r>
          </a:p>
          <a:p>
            <a:pPr lvl="2"/>
            <a:r>
              <a:rPr lang="en-US" dirty="0" smtClean="0"/>
              <a:t>Cape May</a:t>
            </a:r>
          </a:p>
          <a:p>
            <a:pPr lvl="2"/>
            <a:r>
              <a:rPr lang="en-US" dirty="0" smtClean="0"/>
              <a:t>Long Port</a:t>
            </a:r>
          </a:p>
          <a:p>
            <a:pPr lvl="2"/>
            <a:r>
              <a:rPr lang="en-US" dirty="0" smtClean="0"/>
              <a:t>Margate</a:t>
            </a:r>
          </a:p>
          <a:p>
            <a:pPr lvl="2"/>
            <a:r>
              <a:rPr lang="en-US" dirty="0" smtClean="0"/>
              <a:t>None</a:t>
            </a:r>
          </a:p>
          <a:p>
            <a:pPr lvl="2"/>
            <a:r>
              <a:rPr lang="en-US" dirty="0" smtClean="0"/>
              <a:t>Ocean City</a:t>
            </a:r>
          </a:p>
          <a:p>
            <a:pPr lvl="2"/>
            <a:r>
              <a:rPr lang="en-US" dirty="0" smtClean="0"/>
              <a:t>Point Pleasant</a:t>
            </a:r>
          </a:p>
          <a:p>
            <a:pPr lvl="2"/>
            <a:r>
              <a:rPr lang="en-US" dirty="0" smtClean="0"/>
              <a:t>Sea Isle</a:t>
            </a:r>
          </a:p>
          <a:p>
            <a:pPr lvl="2"/>
            <a:r>
              <a:rPr lang="en-US" dirty="0" smtClean="0"/>
              <a:t>Seaside Heights</a:t>
            </a:r>
          </a:p>
          <a:p>
            <a:pPr lvl="2"/>
            <a:r>
              <a:rPr lang="en-US" dirty="0" smtClean="0"/>
              <a:t>Stone Harbor</a:t>
            </a:r>
          </a:p>
          <a:p>
            <a:pPr lvl="2"/>
            <a:r>
              <a:rPr lang="en-US" dirty="0" smtClean="0"/>
              <a:t>Ventnor</a:t>
            </a:r>
          </a:p>
          <a:p>
            <a:pPr lvl="2"/>
            <a:r>
              <a:rPr lang="en-US" dirty="0" smtClean="0"/>
              <a:t>Wildwood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Juice ITC" pitchFamily="82" charset="0"/>
              </a:rPr>
              <a:t>Data Collection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surveyed teenagers on Drexel University's Class of 2015 </a:t>
            </a:r>
            <a:r>
              <a:rPr lang="en-US" dirty="0" err="1" smtClean="0"/>
              <a:t>Facebook</a:t>
            </a:r>
            <a:r>
              <a:rPr lang="en-US" dirty="0" smtClean="0"/>
              <a:t> Group Page</a:t>
            </a:r>
          </a:p>
          <a:p>
            <a:pPr lvl="1"/>
            <a:r>
              <a:rPr lang="en-US" dirty="0" smtClean="0"/>
              <a:t>Accepted every third response </a:t>
            </a:r>
          </a:p>
          <a:p>
            <a:pPr lvl="1"/>
            <a:r>
              <a:rPr lang="en-US" dirty="0" smtClean="0"/>
              <a:t>Only used people from Pennsylvania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Jersey Shore do PA Teenagers Go To?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0842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ASSUMPTIONS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expected cell </a:t>
            </a:r>
            <a:r>
              <a:rPr lang="en-US" dirty="0"/>
              <a:t>counts are  ≥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0842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Shore points are categorical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5 cell counts ≥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76104" y="6191607"/>
            <a:ext cx="77593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Conditions met </a:t>
            </a:r>
            <a:r>
              <a:rPr lang="en-US" sz="2200" dirty="0" smtClean="0">
                <a:sym typeface="Wingdings" pitchFamily="2" charset="2"/>
              </a:rPr>
              <a:t>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distribution  x</a:t>
            </a:r>
            <a:r>
              <a:rPr lang="en-US" sz="2200" baseline="30000" dirty="0" smtClean="0">
                <a:sym typeface="Wingdings" pitchFamily="2" charset="2"/>
              </a:rPr>
              <a:t>2</a:t>
            </a:r>
            <a:r>
              <a:rPr lang="en-US" sz="2200" dirty="0" smtClean="0">
                <a:sym typeface="Wingdings" pitchFamily="2" charset="2"/>
              </a:rPr>
              <a:t> GOF Test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623222" y="863640"/>
            <a:ext cx="2063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x</a:t>
            </a:r>
            <a:r>
              <a:rPr lang="en-US" sz="3000" b="1" baseline="30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000" b="1" dirty="0" smtClean="0">
                <a:solidFill>
                  <a:srgbClr val="FF0000"/>
                </a:solidFill>
                <a:sym typeface="Wingdings" pitchFamily="2" charset="2"/>
              </a:rPr>
              <a:t> GOF Test </a:t>
            </a:r>
            <a:endParaRPr lang="en-US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Jersey Shore do PA Teenagers Go To?</a:t>
            </a:r>
            <a:endParaRPr lang="en-US" sz="6000" dirty="0">
              <a:latin typeface="Juice ITC" pitchFamily="82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638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The distribution of visited shore points is uniformly distributed</a:t>
            </a:r>
          </a:p>
          <a:p>
            <a:r>
              <a:rPr lang="en-US" sz="2800" dirty="0" smtClean="0"/>
              <a:t>Ha: The distribution of visited shore points is not uniformly distributed</a:t>
            </a:r>
            <a:endParaRPr lang="en-US" sz="2800" dirty="0"/>
          </a:p>
          <a:p>
            <a:r>
              <a:rPr lang="en-US" sz="2800" dirty="0" smtClean="0"/>
              <a:t>                       </a:t>
            </a:r>
          </a:p>
          <a:p>
            <a:endParaRPr lang="en-US" sz="2800" dirty="0" smtClean="0"/>
          </a:p>
          <a:p>
            <a:r>
              <a:rPr lang="en-US" sz="2800" dirty="0" smtClean="0"/>
              <a:t>P(</a:t>
            </a:r>
            <a:r>
              <a:rPr lang="el-GR" sz="2800" dirty="0" smtClean="0"/>
              <a:t>χ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l-GR" sz="2800" dirty="0" smtClean="0"/>
              <a:t>&gt;</a:t>
            </a:r>
            <a:r>
              <a:rPr lang="en-US" sz="2800" dirty="0" smtClean="0"/>
              <a:t>140.4</a:t>
            </a:r>
            <a:r>
              <a:rPr lang="el-GR" sz="2800" dirty="0" smtClean="0"/>
              <a:t>/</a:t>
            </a:r>
            <a:r>
              <a:rPr lang="en-US" sz="2800" dirty="0" err="1" smtClean="0"/>
              <a:t>df</a:t>
            </a:r>
            <a:r>
              <a:rPr lang="en-US" sz="2800" dirty="0" smtClean="0"/>
              <a:t>=13)= 1.750 x 10</a:t>
            </a:r>
            <a:r>
              <a:rPr lang="en-US" sz="2800" baseline="30000" dirty="0" smtClean="0"/>
              <a:t>-23</a:t>
            </a:r>
            <a:endParaRPr lang="en-US" sz="2800" baseline="30000" dirty="0"/>
          </a:p>
          <a:p>
            <a:r>
              <a:rPr lang="en-US" sz="2800" dirty="0" smtClean="0"/>
              <a:t>We reject Ho because the p-value of 1.750 x 10</a:t>
            </a:r>
            <a:r>
              <a:rPr lang="en-US" sz="2800" baseline="30000" dirty="0" smtClean="0"/>
              <a:t>-23</a:t>
            </a:r>
            <a:r>
              <a:rPr lang="en-US" sz="2800" dirty="0" smtClean="0"/>
              <a:t> is less than </a:t>
            </a:r>
            <a:r>
              <a:rPr lang="el-GR" sz="2800" dirty="0" smtClean="0"/>
              <a:t>α=0.05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distribution of visited shore points is not uniformly distributed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836022" y="3579223"/>
          <a:ext cx="6473313" cy="744583"/>
        </p:xfrm>
        <a:graphic>
          <a:graphicData uri="http://schemas.openxmlformats.org/presentationml/2006/ole">
            <p:oleObj spid="_x0000_s7169" name="Equation" r:id="rId3" imgW="4064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Juice ITC" pitchFamily="82" charset="0"/>
              </a:rPr>
              <a:t>Which Jersey Shore do PA Teenagers Go To?</a:t>
            </a:r>
            <a:endParaRPr lang="en-US" sz="6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2616" y="2349472"/>
            <a:ext cx="3635088" cy="268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7837" r="50932" b="30777"/>
          <a:stretch>
            <a:fillRect/>
          </a:stretch>
        </p:blipFill>
        <p:spPr bwMode="auto">
          <a:xfrm>
            <a:off x="2471351" y="1809818"/>
            <a:ext cx="2552013" cy="412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12615" y="5072896"/>
            <a:ext cx="38313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Ocean City is the most popular shore point among Pennsylvanian Teenagers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Wildwood is the next most popular 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0" y="1643449"/>
            <a:ext cx="24713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A.C. – 4.3%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Avalon – 2.9%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Brigantine – 2.9%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Cape May – 4.3%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Long Port – 1.4%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Margate – 1.4%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None – 2.9%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O.C. – 37.14%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Point Pleasant – 1.4%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Sea Isle – 12.9%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Sea Side Heights – 1.4%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Stone Harbor – 1.4%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Ventnor – 2.9%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Wildwood – 22.9%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Juice ITC" pitchFamily="82" charset="0"/>
              </a:rPr>
              <a:t>Which Jersey Shore do PA Teenagers Go To?</a:t>
            </a:r>
            <a:endParaRPr lang="en-US" sz="6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A3746C3-70B7-44B1-A544-2F671AF9BE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1082</Words>
  <Application>Microsoft Office PowerPoint</Application>
  <PresentationFormat>On-screen Show (4:3)</PresentationFormat>
  <Paragraphs>232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Slide 1</vt:lpstr>
      <vt:lpstr>Introduction</vt:lpstr>
      <vt:lpstr>Background</vt:lpstr>
      <vt:lpstr>Summary</vt:lpstr>
      <vt:lpstr>Data Collection</vt:lpstr>
      <vt:lpstr>Which Jersey Shore do PA Teenagers Go To?</vt:lpstr>
      <vt:lpstr>Which Jersey Shore do PA Teenagers Go To?</vt:lpstr>
      <vt:lpstr>Which Jersey Shore do PA Teenagers Go To?</vt:lpstr>
      <vt:lpstr>Which Jersey Shore do PA Teenagers Go To?</vt:lpstr>
      <vt:lpstr>Which Shore Food do PA Teenagers Enjoy? </vt:lpstr>
      <vt:lpstr>Which Shore Food do PA Teenagers Enjoy? </vt:lpstr>
      <vt:lpstr>Which Shore Food do PA Teenagers Enjoy? </vt:lpstr>
      <vt:lpstr>Which Shore Food do PA Teenagers Enjoy? </vt:lpstr>
      <vt:lpstr>Which Activity at the Shore do PA Teenagers Enjoy? </vt:lpstr>
      <vt:lpstr>Which Activity at the Shore do PA Teenagers Enjoy? </vt:lpstr>
      <vt:lpstr>Which Activity at the Shore do PA Teenagers Enjoy? </vt:lpstr>
      <vt:lpstr>Which Activity at the Shore do PA Teenagers Enjoy? </vt:lpstr>
      <vt:lpstr>What is the average amount of time a PA teenager spends per day at the beach?</vt:lpstr>
      <vt:lpstr>What is the average amount of time a PA teenager spends per day at the beach?</vt:lpstr>
      <vt:lpstr>Overall Conclusions</vt:lpstr>
      <vt:lpstr>Application to Population</vt:lpstr>
      <vt:lpstr>Possible Bias &amp; Error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Jayne Mulhern</dc:creator>
  <cp:lastModifiedBy>mulhern.j081</cp:lastModifiedBy>
  <cp:revision>69</cp:revision>
  <dcterms:modified xsi:type="dcterms:W3CDTF">2011-06-06T12:46:50Z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TC300033389990</vt:lpwstr>
  </property>
</Properties>
</file>